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73" r:id="rId4"/>
    <p:sldId id="274" r:id="rId5"/>
    <p:sldId id="275" r:id="rId6"/>
    <p:sldId id="287" r:id="rId7"/>
    <p:sldId id="291" r:id="rId8"/>
    <p:sldId id="292" r:id="rId9"/>
    <p:sldId id="289" r:id="rId10"/>
    <p:sldId id="290" r:id="rId11"/>
    <p:sldId id="278" r:id="rId12"/>
    <p:sldId id="288" r:id="rId13"/>
    <p:sldId id="281" r:id="rId14"/>
    <p:sldId id="295" r:id="rId15"/>
    <p:sldId id="298" r:id="rId16"/>
    <p:sldId id="265" r:id="rId17"/>
  </p:sldIdLst>
  <p:sldSz cx="9907588" cy="6858000"/>
  <p:notesSz cx="6808788" cy="9940925"/>
  <p:defaultTextStyle>
    <a:defPPr>
      <a:defRPr lang="en-GB"/>
    </a:defPPr>
    <a:lvl1pPr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E7FF"/>
    <a:srgbClr val="FF9900"/>
    <a:srgbClr val="DBEFFD"/>
    <a:srgbClr val="00CC00"/>
    <a:srgbClr val="0D75BA"/>
    <a:srgbClr val="9933FF"/>
    <a:srgbClr val="33CC33"/>
    <a:srgbClr val="C1EFFF"/>
    <a:srgbClr val="E2E2E2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74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7341388711533"/>
          <c:y val="4.0947585156468139E-2"/>
          <c:w val="0.59991581616943257"/>
          <c:h val="0.9140100711714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2"/>
            <c:bubble3D val="0"/>
            <c:spPr>
              <a:solidFill>
                <a:srgbClr val="A3E7FF"/>
              </a:solidFill>
            </c:spPr>
          </c:dPt>
          <c:dPt>
            <c:idx val="3"/>
            <c:bubble3D val="0"/>
            <c:explosion val="8"/>
          </c:dPt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</c:v>
                </c:pt>
                <c:pt idx="1">
                  <c:v>302</c:v>
                </c:pt>
                <c:pt idx="2">
                  <c:v>8295</c:v>
                </c:pt>
                <c:pt idx="3">
                  <c:v>6094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1012</c:v>
                </c:pt>
                <c:pt idx="1">
                  <c:v>3066</c:v>
                </c:pt>
                <c:pt idx="2">
                  <c:v>8195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866</c:v>
                </c:pt>
                <c:pt idx="1">
                  <c:v>3213</c:v>
                </c:pt>
                <c:pt idx="2">
                  <c:v>9271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90624"/>
        <c:axId val="28892160"/>
      </c:barChart>
      <c:catAx>
        <c:axId val="2889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8892160"/>
        <c:crosses val="autoZero"/>
        <c:auto val="1"/>
        <c:lblAlgn val="ctr"/>
        <c:lblOffset val="100"/>
        <c:noMultiLvlLbl val="0"/>
      </c:catAx>
      <c:valAx>
        <c:axId val="2889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890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619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предостережений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0103183029856356"/>
          <c:y val="2.595737993519511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419 предостережений 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0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 сфере электроэнергетики </c:v>
                </c:pt>
                <c:pt idx="1">
                  <c:v>в сфере теплоснабжения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503</c:v>
                </c:pt>
                <c:pt idx="1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ГТС промышленности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ГТС энергетики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8455371859660906E-3"/>
                  <c:y val="2.884153326132790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ГТС водохозяйственного назначения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08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97312"/>
        <c:axId val="30007296"/>
      </c:barChart>
      <c:catAx>
        <c:axId val="29997312"/>
        <c:scaling>
          <c:orientation val="minMax"/>
        </c:scaling>
        <c:delete val="1"/>
        <c:axPos val="b"/>
        <c:majorTickMark val="out"/>
        <c:minorTickMark val="none"/>
        <c:tickLblPos val="nextTo"/>
        <c:crossAx val="30007296"/>
        <c:crosses val="autoZero"/>
        <c:auto val="1"/>
        <c:lblAlgn val="ctr"/>
        <c:lblOffset val="100"/>
        <c:noMultiLvlLbl val="0"/>
      </c:catAx>
      <c:valAx>
        <c:axId val="30007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997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Обобщение правоприменительной практики</c:v>
                </c:pt>
                <c:pt idx="3">
                  <c:v>профилактический визит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594</c:v>
                </c:pt>
                <c:pt idx="2">
                  <c:v>3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Обобщение правоприменительной практики</c:v>
                </c:pt>
                <c:pt idx="3">
                  <c:v>профилактический визит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595</c:v>
                </c:pt>
                <c:pt idx="2">
                  <c:v>1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50496"/>
        <c:axId val="30252032"/>
      </c:barChart>
      <c:catAx>
        <c:axId val="30250496"/>
        <c:scaling>
          <c:orientation val="minMax"/>
        </c:scaling>
        <c:delete val="1"/>
        <c:axPos val="b"/>
        <c:majorTickMark val="out"/>
        <c:minorTickMark val="none"/>
        <c:tickLblPos val="nextTo"/>
        <c:crossAx val="30252032"/>
        <c:crosses val="autoZero"/>
        <c:auto val="1"/>
        <c:lblAlgn val="ctr"/>
        <c:lblOffset val="100"/>
        <c:noMultiLvlLbl val="0"/>
      </c:catAx>
      <c:valAx>
        <c:axId val="3025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250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95" tIns="45798" rIns="91595" bIns="45798" anchor="ctr"/>
          <a:lstStyle/>
          <a:p>
            <a:endParaRPr lang="ru-RU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95" tIns="45798" rIns="91595" bIns="45798" anchor="ctr"/>
          <a:lstStyle/>
          <a:p>
            <a:endParaRPr lang="ru-RU"/>
          </a:p>
        </p:txBody>
      </p:sp>
      <p:sp>
        <p:nvSpPr>
          <p:cNvPr id="2253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55650"/>
            <a:ext cx="53816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0720" y="4722417"/>
            <a:ext cx="5444168" cy="446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49038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87975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720" y="4722417"/>
            <a:ext cx="5448939" cy="4474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9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12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14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 dirty="0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15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87975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720" y="4722417"/>
            <a:ext cx="5448939" cy="4474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6AC2-D29F-41B7-BC7F-7CD6F8233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18AE-4AC3-4991-A0E4-6C192DFE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E1C2-62DA-4911-AB7C-73D8129C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4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720A-D7B3-4F9D-83C0-0A7F2A7E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53C7-914A-4230-B4F6-6DD107BB3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2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CB00-C83B-4890-B68A-777FAB517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A630-4B2F-4DE6-AE3B-07343106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1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8437-D320-4150-A168-E6854A194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8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1385-EFA4-4229-91C2-93917218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E10C-C25E-4D02-BCD0-20D87FD0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9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FABB-1F73-4800-9B85-76BF4340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5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356350"/>
            <a:ext cx="230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356350"/>
            <a:ext cx="230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fld id="{CB32DBEC-17D2-4301-A285-2E712E25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2pPr>
      <a:lvl3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3pPr>
      <a:lvl4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4pPr>
      <a:lvl5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5pPr>
      <a:lvl6pPr marL="25146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6pPr>
      <a:lvl7pPr marL="29718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7pPr>
      <a:lvl8pPr marL="3429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8pPr>
      <a:lvl9pPr marL="3886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07963" y="4052888"/>
            <a:ext cx="94900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Обзор правоприменительной практики Северо-Западного управления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800100"/>
            <a:ext cx="311943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8088" y="5661025"/>
            <a:ext cx="4953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2800">
              <a:buFont typeface="Times New Roman" pitchFamily="16" charset="0"/>
              <a:buNone/>
              <a:defRPr/>
            </a:pPr>
            <a:r>
              <a:rPr lang="ru-RU" sz="1200" b="1" i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ДОКЛАДЧИК: МОСКВИНА МАРИНА ВЛАДИМИРОВНА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Общее количество поднадзорных Северо-Западному управлению </a:t>
            </a:r>
            <a:r>
              <a:rPr lang="ru-RU" sz="1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ГТС (комплексов ГТС) </a:t>
            </a: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составляет 687, </a:t>
            </a: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89870115"/>
              </p:ext>
            </p:extLst>
          </p:nvPr>
        </p:nvGraphicFramePr>
        <p:xfrm>
          <a:off x="1497410" y="1772816"/>
          <a:ext cx="684075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226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885113" cy="960438"/>
          </a:xfrm>
          <a:ln w="0"/>
        </p:spPr>
        <p:txBody>
          <a:bodyPr spcCol="0">
            <a:noAutofit/>
          </a:bodyPr>
          <a:lstStyle/>
          <a:p>
            <a:pPr defTabSz="892080">
              <a:defRPr/>
            </a:pPr>
            <a:r>
              <a:rPr lang="ru-RU" sz="2000" b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НАДЗОР ЗА ГТС</a:t>
            </a:r>
            <a:endParaRPr lang="ru-RU" sz="2000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" name="TextBox 69"/>
          <p:cNvSpPr/>
          <p:nvPr/>
        </p:nvSpPr>
        <p:spPr>
          <a:xfrm>
            <a:off x="5030788" y="405288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44" name="TextBox 61"/>
          <p:cNvSpPr/>
          <p:nvPr/>
        </p:nvSpPr>
        <p:spPr>
          <a:xfrm>
            <a:off x="6289675" y="2147888"/>
            <a:ext cx="1809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47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FD8F1D45-A092-4C12-B060-55E55036D743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3" name="TextBox 69"/>
          <p:cNvSpPr/>
          <p:nvPr/>
        </p:nvSpPr>
        <p:spPr>
          <a:xfrm>
            <a:off x="8145463" y="146843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graphicFrame>
        <p:nvGraphicFramePr>
          <p:cNvPr id="47" name="Таблица 20"/>
          <p:cNvGraphicFramePr/>
          <p:nvPr>
            <p:extLst>
              <p:ext uri="{D42A27DB-BD31-4B8C-83A1-F6EECF244321}">
                <p14:modId xmlns:p14="http://schemas.microsoft.com/office/powerpoint/2010/main" val="2913919028"/>
              </p:ext>
            </p:extLst>
          </p:nvPr>
        </p:nvGraphicFramePr>
        <p:xfrm>
          <a:off x="623502" y="1556793"/>
          <a:ext cx="8506756" cy="4608513"/>
        </p:xfrm>
        <a:graphic>
          <a:graphicData uri="http://schemas.openxmlformats.org/drawingml/2006/table">
            <a:tbl>
              <a:tblPr/>
              <a:tblGrid>
                <a:gridCol w="677864"/>
                <a:gridCol w="4102630"/>
                <a:gridCol w="1243414"/>
                <a:gridCol w="1241424"/>
                <a:gridCol w="1241424"/>
              </a:tblGrid>
              <a:tr h="808789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24-25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682071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  <a:tr h="36918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  <a:tr h="34352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1" strike="noStrike" spc="-1" dirty="0" smtClean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  <a:tr h="33331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Постоянный надзор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1" strike="noStrike" spc="-1" dirty="0" smtClean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нарушений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1 219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+ 390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штрафов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+ 32 %</a:t>
                      </a:r>
                      <a:endParaRPr lang="ru-RU" sz="1200" b="1" strike="noStrike" spc="-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1 324 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1 212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типичным нарушениям обязательных требований в области безопасности гидротехнических сооружений следует </a:t>
            </a: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отнести</a:t>
            </a:r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:</a:t>
            </a:r>
            <a:endParaRPr lang="ru-RU" sz="19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306" y="1346201"/>
            <a:ext cx="8784976" cy="53338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утвержденной декларации безопасности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расчета размера вероятного вреда, который может быть причинен жизни, здоровью физических лиц, имуществу физических и юридических лиц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результате аварии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осуществляется разработка и уточнение критериев безопасности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определяется величина финансового обеспечения гражданской ответственности за вред, который может быть причинен жизни, здоровью физических лиц, имуществу физических и юридических лиц в результате аварии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инструкции по эксплуатации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обеспечивается надлежащее техническое обслуживание, эксплуатационный контроль и текущий ремонт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дефектов бетонных сооружений комплекса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зарастание ГТС древесно-кустарниковой растительностью;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обеспечено проведение аттестации работников по вопросам безопасности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контроля (мониторинга) показателей состояния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обеспечивается проведение комплексного обследования ГТС с оценкой их прочности и устойчивости;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техническими и материальными средствами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осуществления мероприятий по спасению людей, локализации и ликвидации аварий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обеспечивается контроль (мониторинг) показателей состояния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пьезометрах, реперах плотин гидротехнических сооружений отсутствуют комплектующие элементы;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коррозия металлических конструкций механического оборудования ГТС, разрушение антикоррозийной защиты, отсутствие эффективного контроля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эффективностью антикоррозийной защиты;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ГТС не внесены в Российский регистр гидротехнических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337398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8851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ПРИ ОСУЩЕСТВЛЕНИИ ФЕДЕРАЛЬНОГО ГОСУДАРСТВЕННОГО СТРОИТЕЛЬНОГО НАДЗОРА: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" name="TextBox 69"/>
          <p:cNvSpPr/>
          <p:nvPr/>
        </p:nvSpPr>
        <p:spPr>
          <a:xfrm>
            <a:off x="5030788" y="405288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00" name="TextBox 61"/>
          <p:cNvSpPr/>
          <p:nvPr/>
        </p:nvSpPr>
        <p:spPr>
          <a:xfrm>
            <a:off x="6289675" y="2147888"/>
            <a:ext cx="1809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03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10576E52-DFD0-4873-AA15-DAC5EC145B7F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9" name="TextBox 69"/>
          <p:cNvSpPr/>
          <p:nvPr/>
        </p:nvSpPr>
        <p:spPr>
          <a:xfrm>
            <a:off x="8145463" y="146843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46894"/>
              </p:ext>
            </p:extLst>
          </p:nvPr>
        </p:nvGraphicFramePr>
        <p:xfrm>
          <a:off x="849337" y="1655763"/>
          <a:ext cx="8280920" cy="4293519"/>
        </p:xfrm>
        <a:graphic>
          <a:graphicData uri="http://schemas.openxmlformats.org/drawingml/2006/table">
            <a:tbl>
              <a:tblPr/>
              <a:tblGrid>
                <a:gridCol w="659253"/>
                <a:gridCol w="3994290"/>
                <a:gridCol w="1209624"/>
                <a:gridCol w="1209622"/>
                <a:gridCol w="1208131"/>
              </a:tblGrid>
              <a:tr h="9075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месяцев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месяцев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12м 24-25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r>
                        <a:rPr kumimoji="0" lang="en-US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cap="none" spc="4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4 428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4 564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штрафов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22 843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34 230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13 459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22 150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году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постоянной основе реализовывались следующие профилактические мероприятия в сфере федерального государственного строительного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надзора: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36642040"/>
              </p:ext>
            </p:extLst>
          </p:nvPr>
        </p:nvGraphicFramePr>
        <p:xfrm>
          <a:off x="776983" y="1484784"/>
          <a:ext cx="82178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9338" y="542956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предостережение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506" y="543899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690" y="542956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бобщение правоприменительной практики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7930" y="5429569"/>
            <a:ext cx="187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рофилактический визит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6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15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00978"/>
              </p:ext>
            </p:extLst>
          </p:nvPr>
        </p:nvGraphicFramePr>
        <p:xfrm>
          <a:off x="0" y="0"/>
          <a:ext cx="9907588" cy="7221406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2217490"/>
                <a:gridCol w="1008112"/>
                <a:gridCol w="936104"/>
                <a:gridCol w="1008112"/>
                <a:gridCol w="864096"/>
                <a:gridCol w="864096"/>
                <a:gridCol w="1008112"/>
                <a:gridCol w="1080120"/>
                <a:gridCol w="921346"/>
              </a:tblGrid>
              <a:tr h="10648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надзора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профилактических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4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Предостережение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Профилактический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визит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7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ПРОМЫШЛЕННАЯ БЕЗОПАСНОСТЬ</a:t>
                      </a: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8195</a:t>
                      </a:r>
                    </a:p>
                    <a:p>
                      <a:endParaRPr lang="ru-RU" sz="1600" b="1" dirty="0">
                        <a:solidFill>
                          <a:srgbClr val="FF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</a:tr>
              <a:tr h="6524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НАДЗОР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</a:tr>
              <a:tr h="7062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ГТС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</a:tr>
              <a:tr h="7283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ЭНЕРГЕТИКА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16 706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21 436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9133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25 864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32 499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3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69988" y="3500438"/>
            <a:ext cx="756602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50988"/>
            <a:ext cx="176847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A48C57-16CD-4E7A-B73F-EE5DE6AD3B2E}" type="slidenum">
              <a:rPr lang="ru-RU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52426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0" y="368300"/>
            <a:ext cx="7762875" cy="960438"/>
          </a:xfrm>
          <a:ln w="0"/>
        </p:spPr>
        <p:txBody>
          <a:bodyPr>
            <a:normAutofit/>
          </a:bodyPr>
          <a:lstStyle/>
          <a:p>
            <a:pPr defTabSz="892800">
              <a:defRPr/>
            </a:pPr>
            <a:r>
              <a:rPr lang="ru-RU" sz="1900" b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НАПРАВЛЕНИЯ КОНТРОЛЬНО-НАДЗОРНОЙ ДЕЯТЕЛЬНОСТИ</a:t>
            </a:r>
            <a:endParaRPr lang="ru-RU" sz="1900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0375"/>
            <a:ext cx="6778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789CD91C-CE46-4CB1-820D-31D09E6C99BC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1" name="Прямоугольник 5"/>
          <p:cNvSpPr/>
          <p:nvPr/>
        </p:nvSpPr>
        <p:spPr>
          <a:xfrm>
            <a:off x="129258" y="1484784"/>
            <a:ext cx="9490298" cy="5076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промышленной безопасности;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строительный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энергетический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горный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производством маркшейдерских работ.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laceHolder 1"/>
          <p:cNvSpPr>
            <a:spLocks noGrp="1"/>
          </p:cNvSpPr>
          <p:nvPr>
            <p:ph type="title"/>
          </p:nvPr>
        </p:nvSpPr>
        <p:spPr>
          <a:xfrm>
            <a:off x="425069" y="366713"/>
            <a:ext cx="79740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КОЛИЧЕСТВО ПОДНАДЗОРНЫХ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ОПАСНЫХ ПРОИЗВОДСТВЕННЫХ ОБЪЕКТОВ ПО СЗУ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Box 38"/>
          <p:cNvSpPr/>
          <p:nvPr/>
        </p:nvSpPr>
        <p:spPr>
          <a:xfrm>
            <a:off x="3295472" y="1590669"/>
            <a:ext cx="45067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endParaRPr lang="ru-RU" sz="1400" b="1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4" name="TextBox 43"/>
          <p:cNvSpPr/>
          <p:nvPr/>
        </p:nvSpPr>
        <p:spPr>
          <a:xfrm>
            <a:off x="8993631" y="3732006"/>
            <a:ext cx="785813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III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" name="TextBox 46"/>
          <p:cNvSpPr/>
          <p:nvPr/>
        </p:nvSpPr>
        <p:spPr>
          <a:xfrm>
            <a:off x="1133475" y="3095625"/>
            <a:ext cx="741363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II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6" name="TextBox 49"/>
          <p:cNvSpPr/>
          <p:nvPr/>
        </p:nvSpPr>
        <p:spPr>
          <a:xfrm>
            <a:off x="2568876" y="1738418"/>
            <a:ext cx="66817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7" name="TextBox 50"/>
          <p:cNvSpPr/>
          <p:nvPr/>
        </p:nvSpPr>
        <p:spPr>
          <a:xfrm>
            <a:off x="1702744" y="4587826"/>
            <a:ext cx="801688" cy="274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IV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TextBox 51"/>
          <p:cNvSpPr/>
          <p:nvPr/>
        </p:nvSpPr>
        <p:spPr>
          <a:xfrm>
            <a:off x="2024900" y="2930417"/>
            <a:ext cx="45067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293</a:t>
            </a:r>
          </a:p>
        </p:txBody>
      </p:sp>
      <p:sp>
        <p:nvSpPr>
          <p:cNvPr id="1079" name="TextBox 52"/>
          <p:cNvSpPr/>
          <p:nvPr/>
        </p:nvSpPr>
        <p:spPr>
          <a:xfrm>
            <a:off x="8302056" y="3609235"/>
            <a:ext cx="54031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8295</a:t>
            </a:r>
            <a:endParaRPr lang="ru-RU" sz="1400" b="1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92080">
              <a:defRPr/>
            </a:pP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0254" name="Прямая соединительная линия 63"/>
          <p:cNvCxnSpPr>
            <a:cxnSpLocks noChangeShapeType="1"/>
          </p:cNvCxnSpPr>
          <p:nvPr/>
        </p:nvCxnSpPr>
        <p:spPr bwMode="auto">
          <a:xfrm rot="10800000">
            <a:off x="2649538" y="4725144"/>
            <a:ext cx="2103438" cy="0"/>
          </a:xfrm>
          <a:prstGeom prst="bentConnector2">
            <a:avLst/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Прямая соединительная линия 63"/>
          <p:cNvCxnSpPr>
            <a:cxnSpLocks noChangeShapeType="1"/>
          </p:cNvCxnSpPr>
          <p:nvPr/>
        </p:nvCxnSpPr>
        <p:spPr bwMode="auto">
          <a:xfrm rot="10800000">
            <a:off x="3259550" y="1879940"/>
            <a:ext cx="2774365" cy="40124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1949450" y="2420888"/>
            <a:ext cx="4228480" cy="81285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Прямая соединительная линия 63"/>
          <p:cNvCxnSpPr>
            <a:cxnSpLocks noChangeShapeType="1"/>
          </p:cNvCxnSpPr>
          <p:nvPr/>
        </p:nvCxnSpPr>
        <p:spPr bwMode="auto">
          <a:xfrm rot="10800000" flipV="1">
            <a:off x="7478714" y="3905975"/>
            <a:ext cx="1435523" cy="5113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06" y="5789613"/>
            <a:ext cx="165494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" name="TextBox 57"/>
          <p:cNvSpPr/>
          <p:nvPr/>
        </p:nvSpPr>
        <p:spPr>
          <a:xfrm>
            <a:off x="7212584" y="5765801"/>
            <a:ext cx="214890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400" b="1" spc="-1" dirty="0">
                <a:solidFill>
                  <a:srgbClr val="FFFFFF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ИТОГО: 14 </a:t>
            </a:r>
            <a:r>
              <a:rPr lang="ru-RU" sz="1400" b="1" spc="-1" dirty="0" smtClean="0">
                <a:solidFill>
                  <a:srgbClr val="FFFFFF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786 объектов</a:t>
            </a:r>
            <a:endParaRPr lang="ru-RU" sz="1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2F0FD623-216A-4195-83F7-1060D179F02C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8088087"/>
              </p:ext>
            </p:extLst>
          </p:nvPr>
        </p:nvGraphicFramePr>
        <p:xfrm>
          <a:off x="3550305" y="2343698"/>
          <a:ext cx="4897576" cy="331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05089" y="4417367"/>
            <a:ext cx="637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6094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laceHolder 1"/>
          <p:cNvSpPr>
            <a:spLocks noGrp="1"/>
          </p:cNvSpPr>
          <p:nvPr>
            <p:ph type="title"/>
          </p:nvPr>
        </p:nvSpPr>
        <p:spPr>
          <a:xfrm>
            <a:off x="345283" y="368300"/>
            <a:ext cx="7650956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ПОКАЗАТЕЛИ НАДЗОРНОЙ ДЕЯТЕЛЬНОСТИ. Промышленная безопасность.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0" name="Таблица 20"/>
          <p:cNvGraphicFramePr/>
          <p:nvPr>
            <p:extLst>
              <p:ext uri="{D42A27DB-BD31-4B8C-83A1-F6EECF244321}">
                <p14:modId xmlns:p14="http://schemas.microsoft.com/office/powerpoint/2010/main" val="354423368"/>
              </p:ext>
            </p:extLst>
          </p:nvPr>
        </p:nvGraphicFramePr>
        <p:xfrm>
          <a:off x="546100" y="1514475"/>
          <a:ext cx="8815388" cy="4649787"/>
        </p:xfrm>
        <a:graphic>
          <a:graphicData uri="http://schemas.openxmlformats.org/drawingml/2006/table">
            <a:tbl>
              <a:tblPr/>
              <a:tblGrid>
                <a:gridCol w="612875"/>
                <a:gridCol w="3709297"/>
                <a:gridCol w="1124204"/>
                <a:gridCol w="1124204"/>
                <a:gridCol w="1122404"/>
                <a:gridCol w="1122404"/>
              </a:tblGrid>
              <a:tr h="714244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24-25гг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(без  приёмов и пусков)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0,4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Постоянный надзор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Приёмки, пуски в эксплуатацию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8 092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8 334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8.3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36 535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49 468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17 655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26 089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Административное приостановление деятельности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1091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D66216C1-4CB9-4284-97B2-48A6A983D298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89298" y="115044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типичным нарушениям обязательных требований промышленной безопасности следует отнести: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86" y="125810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216" y="1412776"/>
            <a:ext cx="9243156" cy="403187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обеспечено проведение подготовки и аттестации в области промышленной безопасности, а именно: отсутствует аттестация в области промышленной безопасности у руководителя организации;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аттестация специалистов подрядных организаций по вопросами промышленной безопасности;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неудовлетворительная организация и осуществление производственного контроля за соблюдением требований промышленной безопасности на опасных производственных объектах;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оценка соответствия требованиям промышленной безопасности технических устройств, применяемых на опасном производственном объекте;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обеспечения полноты и достоверности сведений при регистрации (перерегистрации) ОПО в государственном реестре ОПО; в сведения, характеризующие опасный производственный объект, не включены технические устройства, участвующие в технологическом процессе;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переработан план мероприятий по локализации и ликвидации последствий аварий на опасном производственном объекте;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процессе эксплуатации посредством технического обслуживания и ремонтов не обеспечивается безопасность зданий и сооружений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2025 году Северо-Западным управлением </a:t>
            </a:r>
            <a:r>
              <a:rPr lang="ru-RU" sz="1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постоянной основе реализовывались следующие </a:t>
            </a: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в области промышленной безопасности: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7504044"/>
              </p:ext>
            </p:extLst>
          </p:nvPr>
        </p:nvGraphicFramePr>
        <p:xfrm>
          <a:off x="993354" y="2276872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94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2" descr="C:\Users\Илья\Desktop\ростехнадзорВерхний колонтитул.png"/>
          <p:cNvPicPr/>
          <p:nvPr/>
        </p:nvPicPr>
        <p:blipFill>
          <a:blip r:embed="rId2"/>
          <a:stretch/>
        </p:blipFill>
        <p:spPr>
          <a:xfrm>
            <a:off x="0" y="366840"/>
            <a:ext cx="9907348" cy="95832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428829" y="368280"/>
            <a:ext cx="7566973" cy="96012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numCol="1" spcCol="0" anchor="ctr">
            <a:noAutofit/>
          </a:bodyPr>
          <a:lstStyle/>
          <a:p>
            <a:pPr indent="0" defTabSz="892080">
              <a:lnSpc>
                <a:spcPct val="100000"/>
              </a:lnSpc>
              <a:buNone/>
            </a:pPr>
            <a:r>
              <a:rPr lang="ru-RU" sz="1900" b="1" strike="noStrike" spc="-1" dirty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ПОКАЗАТЕЛИ НАДЗОРНОЙ </a:t>
            </a:r>
            <a:r>
              <a:rPr lang="ru-RU" sz="1900" b="1" strike="noStrike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ДЕЯТЕЛЬНОСТИ. ЭНЕРГЕТИКА</a:t>
            </a:r>
            <a:endParaRPr lang="ru-RU" sz="1900" b="0" strike="noStrike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4" name="Picture 3" descr="C:\Users\Илья\Desktop\Герб цветной.png"/>
          <p:cNvPicPr/>
          <p:nvPr/>
        </p:nvPicPr>
        <p:blipFill>
          <a:blip r:embed="rId3"/>
          <a:stretch/>
        </p:blipFill>
        <p:spPr>
          <a:xfrm>
            <a:off x="8627703" y="460440"/>
            <a:ext cx="733077" cy="763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95" name="Таблица 20"/>
          <p:cNvGraphicFramePr/>
          <p:nvPr>
            <p:extLst>
              <p:ext uri="{D42A27DB-BD31-4B8C-83A1-F6EECF244321}">
                <p14:modId xmlns:p14="http://schemas.microsoft.com/office/powerpoint/2010/main" val="3324365283"/>
              </p:ext>
            </p:extLst>
          </p:nvPr>
        </p:nvGraphicFramePr>
        <p:xfrm>
          <a:off x="535046" y="1665360"/>
          <a:ext cx="8814572" cy="4335120"/>
        </p:xfrm>
        <a:graphic>
          <a:graphicData uri="http://schemas.openxmlformats.org/drawingml/2006/table">
            <a:tbl>
              <a:tblPr/>
              <a:tblGrid>
                <a:gridCol w="612818"/>
                <a:gridCol w="3708954"/>
                <a:gridCol w="1124100"/>
                <a:gridCol w="1124100"/>
                <a:gridCol w="1122300"/>
                <a:gridCol w="1122300"/>
              </a:tblGrid>
              <a:tr h="774360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29 235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40 933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2 412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2768,9 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+ 14.76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1 566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1 462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6.6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Административное приостановление деятельности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+ 0 %</a:t>
                      </a:r>
                      <a:endParaRPr lang="ru-RU" sz="1200" b="1" strike="noStrike" spc="-1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1096" name="PlaceHolder 2"/>
          <p:cNvSpPr>
            <a:spLocks noGrp="1"/>
          </p:cNvSpPr>
          <p:nvPr>
            <p:ph type="sldNum" idx="4294967295"/>
          </p:nvPr>
        </p:nvSpPr>
        <p:spPr>
          <a:xfrm>
            <a:off x="7100338" y="6356520"/>
            <a:ext cx="2311571" cy="36468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anchor="ctr"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892800">
              <a:lnSpc>
                <a:spcPct val="100000"/>
              </a:lnSpc>
              <a:buNone/>
            </a:pPr>
            <a:fld id="{688B6469-CD27-41A8-B986-042DA083248D}" type="slidenum">
              <a:rPr lang="ru-RU" sz="1200" b="0" strike="noStrike" spc="-1">
                <a:solidFill>
                  <a:srgbClr val="8B8B8B"/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ru-RU" sz="1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3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2" descr="C:\Users\Илья\Desktop\ростехнадзорВерхний колонтитул.png"/>
          <p:cNvPicPr/>
          <p:nvPr/>
        </p:nvPicPr>
        <p:blipFill>
          <a:blip r:embed="rId2"/>
          <a:stretch/>
        </p:blipFill>
        <p:spPr>
          <a:xfrm>
            <a:off x="-17115" y="265320"/>
            <a:ext cx="9907348" cy="95832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-158774" y="231255"/>
            <a:ext cx="8904225" cy="96012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numCol="1" spcCol="0" anchor="ctr">
            <a:noAutofit/>
          </a:bodyPr>
          <a:lstStyle/>
          <a:p>
            <a:pPr indent="0" defTabSz="892080">
              <a:lnSpc>
                <a:spcPct val="100000"/>
              </a:lnSpc>
              <a:buNone/>
            </a:pPr>
            <a:r>
              <a:rPr lang="ru-RU" sz="1900" b="1" spc="-1" dirty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К типичным нарушениям обязательных требований в рамках федерального государственного энергетического надзора </a:t>
            </a:r>
            <a:r>
              <a:rPr lang="ru-RU" sz="1900" b="1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следует отнести</a:t>
            </a:r>
            <a:r>
              <a:rPr lang="ru-RU" sz="1900" b="1" spc="-1" dirty="0" smtClean="0">
                <a:solidFill>
                  <a:schemeClr val="lt1"/>
                </a:solidFill>
                <a:latin typeface="Lato"/>
                <a:ea typeface="Lato"/>
              </a:rPr>
              <a:t>:</a:t>
            </a:r>
            <a:endParaRPr lang="ru-RU" sz="19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4" name="Picture 3" descr="C:\Users\Илья\Desktop\Герб цветной.png"/>
          <p:cNvPicPr/>
          <p:nvPr/>
        </p:nvPicPr>
        <p:blipFill>
          <a:blip r:embed="rId3"/>
          <a:stretch/>
        </p:blipFill>
        <p:spPr>
          <a:xfrm>
            <a:off x="8627702" y="362880"/>
            <a:ext cx="733077" cy="763200"/>
          </a:xfrm>
          <a:prstGeom prst="rect">
            <a:avLst/>
          </a:prstGeom>
          <a:ln w="0">
            <a:noFill/>
          </a:ln>
        </p:spPr>
      </p:pic>
      <p:sp>
        <p:nvSpPr>
          <p:cNvPr id="1096" name="PlaceHolder 2"/>
          <p:cNvSpPr>
            <a:spLocks noGrp="1"/>
          </p:cNvSpPr>
          <p:nvPr>
            <p:ph type="sldNum" idx="4294967295"/>
          </p:nvPr>
        </p:nvSpPr>
        <p:spPr>
          <a:xfrm>
            <a:off x="7100338" y="6356520"/>
            <a:ext cx="2311571" cy="36468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anchor="ctr"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892800">
              <a:lnSpc>
                <a:spcPct val="100000"/>
              </a:lnSpc>
              <a:buNone/>
            </a:pPr>
            <a:fld id="{688B6469-CD27-41A8-B986-042DA083248D}" type="slidenum">
              <a:rPr lang="ru-RU" sz="1200" b="0" strike="noStrike" spc="-1">
                <a:solidFill>
                  <a:srgbClr val="8B8B8B"/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ru-RU" sz="1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9365" y="1340768"/>
            <a:ext cx="7994388" cy="5259508"/>
          </a:xfrm>
          <a:prstGeom prst="rect">
            <a:avLst/>
          </a:prstGeom>
        </p:spPr>
        <p:txBody>
          <a:bodyPr wrap="square" numCol="2" anchor="ctr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обеспечивается контроль наличия и укомплектования,  проведения проверок и испытаний средств защиты и инструмента, необходимых для эксплуатации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электроустановок;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обеспечена проверка соответствия однолинейной схемы электроснабжения объекта фактической эксплуатационной схеме и пересмотр (актуализация) указанной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 надписи с диспетчерскими наименованиями оборудования и предупреждающие плакаты. В силовых щитах и в щитках освещения отсутствуют принципиальные однолинейные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лицевой и оборотной сторонах панелей щитов отсутствуют надписи, указывающие на назначение присоединений и их диспетчерское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бирки с указанием марки кабеля, напряжения, сечения, номера или диспетчерского наименования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линии;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порядка ведения технической документации (однолинейные схемы не соответствуют фактическим эксплуатационным, отсутствие инструкций или их пересмотров в установленные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сроки);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бирки с указанием марки кабеля, напряжения, сечения, номера или диспетчерского наименования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линии;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правил работы с персоналом (проведение инструктажей, организации проверки знаний персонала, проведение дополнительного образования для непрерывного повышения квалификации, а также проведения противоаварийных тренировок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при оформлении проведения работ по наряду-допуску (в наряде-допуске неверно указано наименование отключаемого для производства работ оборудования, не оформлено проведение целевого инструктажа, неверно указано содержание работы и т.д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проводятся плановые ремонты и испытания оборудования в установленные техническими нормами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готовности к выполнению графика тепловых нагрузок, поддержанию температурного графика, утвержденного схемой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теплоснабжения;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выполняются техническое обслуживание и необходимые ремонтные работы при эксплуатации тепловых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энергоустановок;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выполняются техническое обслуживание и необходимые ремонтные работы при эксплуатации тепловых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энергоустановок;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разработаны инструкции по безопасной эксплуатации тепловых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энергоустановок;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выполняется техническое освидетельствование специализированной организацией строительных конструкций производственных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зданий;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подготовленный теплотехнический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2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129259" y="368300"/>
            <a:ext cx="8315066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году 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постоянной основе реализовывались следующие профилактические мероприятия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рамках </a:t>
            </a:r>
            <a:r>
              <a:rPr lang="ru-RU" sz="1600" b="1" spc="-1" dirty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федерального государственного энергетического </a:t>
            </a:r>
            <a:r>
              <a:rPr lang="ru-RU" sz="1600" b="1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надзора</a:t>
            </a:r>
            <a:r>
              <a:rPr lang="ru-RU" sz="1600" b="1" spc="-1" dirty="0" smtClean="0">
                <a:solidFill>
                  <a:schemeClr val="lt1"/>
                </a:solidFill>
                <a:latin typeface="Lato"/>
                <a:ea typeface="Lato"/>
              </a:rPr>
              <a:t>:</a:t>
            </a:r>
            <a:endParaRPr lang="ru-RU" sz="16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79106448"/>
              </p:ext>
            </p:extLst>
          </p:nvPr>
        </p:nvGraphicFramePr>
        <p:xfrm>
          <a:off x="1651264" y="1540488"/>
          <a:ext cx="6605059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Соединительная линия уступом 4"/>
          <p:cNvCxnSpPr/>
          <p:nvPr/>
        </p:nvCxnSpPr>
        <p:spPr bwMode="auto">
          <a:xfrm>
            <a:off x="4449738" y="2564904"/>
            <a:ext cx="1440160" cy="1008112"/>
          </a:xfrm>
          <a:prstGeom prst="bentConnector3">
            <a:avLst>
              <a:gd name="adj1" fmla="val 82502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14"/>
          <p:cNvCxnSpPr/>
          <p:nvPr/>
        </p:nvCxnSpPr>
        <p:spPr bwMode="auto">
          <a:xfrm>
            <a:off x="2433514" y="2996952"/>
            <a:ext cx="3312368" cy="2952328"/>
          </a:xfrm>
          <a:prstGeom prst="bentConnector3">
            <a:avLst>
              <a:gd name="adj1" fmla="val -31831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Соединительная линия уступом 20"/>
          <p:cNvCxnSpPr/>
          <p:nvPr/>
        </p:nvCxnSpPr>
        <p:spPr bwMode="auto">
          <a:xfrm rot="5400000">
            <a:off x="4953794" y="5013176"/>
            <a:ext cx="1728192" cy="14401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4"/>
          <p:cNvSpPr/>
          <p:nvPr/>
        </p:nvSpPr>
        <p:spPr>
          <a:xfrm>
            <a:off x="8148172" y="3742174"/>
            <a:ext cx="18182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endParaRPr lang="ru-RU" sz="1400" b="1" dirty="0">
              <a:solidFill>
                <a:schemeClr val="tx1"/>
              </a:solidFill>
              <a:latin typeface="a_PlakatTitu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3673" y="4617620"/>
            <a:ext cx="6651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578" y="2996952"/>
            <a:ext cx="686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1400</Words>
  <Application>Microsoft Office PowerPoint</Application>
  <PresentationFormat>Произвольный</PresentationFormat>
  <Paragraphs>337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НАПРАВЛЕНИЯ КОНТРОЛЬНО-НАДЗОРНОЙ ДЕЯТЕЛЬНОСТИ</vt:lpstr>
      <vt:lpstr>КОЛИЧЕСТВО ПОДНАДЗОРНЫХ ОПАСНЫХ ПРОИЗВОДСТВЕННЫХ ОБЪЕКТОВ ПО СЗУ</vt:lpstr>
      <vt:lpstr>ПОКАЗАТЕЛИ НАДЗОРНОЙ ДЕЯТЕЛЬНОСТИ. Промышленная безопасность.</vt:lpstr>
      <vt:lpstr>К типичным нарушениям обязательных требований промышленной безопасности следует отнести:</vt:lpstr>
      <vt:lpstr>В 2025 году Северо-Западным управлением Ростехнадзора на постоянной основе реализовывались следующие профилактические мероприятия в области промышленной безопасности:</vt:lpstr>
      <vt:lpstr>ПОКАЗАТЕЛИ НАДЗОРНОЙ ДЕЯТЕЛЬНОСТИ. ЭНЕРГЕТИКА</vt:lpstr>
      <vt:lpstr>К типичным нарушениям обязательных требований в рамках федерального государственного энергетического надзора следует отнести:</vt:lpstr>
      <vt:lpstr>В 2025 году Северо-Западным управлением Ростехнадзора на постоянной основе реализовывались следующие профилактические мероприятия в рамках федерального государственного энергетического надзора:</vt:lpstr>
      <vt:lpstr>Общее количество поднадзорных Северо-Западному управлению Ростехнадзора ГТС (комплексов ГТС) составляет 687, из них:</vt:lpstr>
      <vt:lpstr>НАДЗОР ЗА ГТС</vt:lpstr>
      <vt:lpstr>К типичным нарушениям обязательных требований в области безопасности гидротехнических сооружений следует отнести:</vt:lpstr>
      <vt:lpstr>ПОКАЗАТЕЛИ ДЕЯТЕЛЬНОСТИ ПРИ ОСУЩЕСТВЛЕНИИ ФЕДЕРАЛЬНОГО ГОСУДАРСТВЕННОГО СТРОИТЕЛЬНОГО НАДЗОРА:</vt:lpstr>
      <vt:lpstr>В 2025 году Северо-Западным управлением Ростехнадзора на постоянной основе реализовывались следующие профилактические мероприятия в сфере федерального государственного строительного надзора: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Екушова Вероника Александровна</dc:creator>
  <cp:lastModifiedBy>Крещук Мария Андреевна</cp:lastModifiedBy>
  <cp:revision>93</cp:revision>
  <cp:lastPrinted>2026-02-03T09:25:15Z</cp:lastPrinted>
  <dcterms:modified xsi:type="dcterms:W3CDTF">2026-02-03T13:24:52Z</dcterms:modified>
</cp:coreProperties>
</file>